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Bungee" charset="1" panose="00000000000000000000"/>
      <p:regular r:id="rId22"/>
    </p:embeddedFont>
    <p:embeddedFont>
      <p:font typeface="Muli Bold" charset="1" panose="00000800000000000000"/>
      <p:regular r:id="rId23"/>
    </p:embeddedFont>
    <p:embeddedFont>
      <p:font typeface="Canva Sans Bold" charset="1" panose="020B0803030501040103"/>
      <p:regular r:id="rId24"/>
    </p:embeddedFont>
    <p:embeddedFont>
      <p:font typeface="Canva Sans" charset="1" panose="020B0503030501040103"/>
      <p:regular r:id="rId25"/>
    </p:embeddedFont>
    <p:embeddedFont>
      <p:font typeface="Muli" charset="1" panose="00000500000000000000"/>
      <p:regular r:id="rId26"/>
    </p:embeddedFont>
    <p:embeddedFont>
      <p:font typeface="Asap" charset="1" panose="020F0504030202060203"/>
      <p:regular r:id="rId27"/>
    </p:embeddedFont>
    <p:embeddedFont>
      <p:font typeface="Asap Bold" charset="1" panose="020F0804030202060203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8.png>
</file>

<file path=ppt/media/image39.sv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png" Type="http://schemas.openxmlformats.org/officeDocument/2006/relationships/image"/><Relationship Id="rId4" Target="../media/image1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2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7.svg" Type="http://schemas.openxmlformats.org/officeDocument/2006/relationships/image"/><Relationship Id="rId11" Target="../media/image38.png" Type="http://schemas.openxmlformats.org/officeDocument/2006/relationships/image"/><Relationship Id="rId12" Target="../media/image39.svg" Type="http://schemas.openxmlformats.org/officeDocument/2006/relationships/image"/><Relationship Id="rId2" Target="../media/image30.png" Type="http://schemas.openxmlformats.org/officeDocument/2006/relationships/image"/><Relationship Id="rId3" Target="../media/image31.png" Type="http://schemas.openxmlformats.org/officeDocument/2006/relationships/image"/><Relationship Id="rId4" Target="../media/image2.png" Type="http://schemas.openxmlformats.org/officeDocument/2006/relationships/image"/><Relationship Id="rId5" Target="../media/image32.png" Type="http://schemas.openxmlformats.org/officeDocument/2006/relationships/image"/><Relationship Id="rId6" Target="../media/image33.svg" Type="http://schemas.openxmlformats.org/officeDocument/2006/relationships/image"/><Relationship Id="rId7" Target="../media/image34.png" Type="http://schemas.openxmlformats.org/officeDocument/2006/relationships/image"/><Relationship Id="rId8" Target="../media/image35.svg" Type="http://schemas.openxmlformats.org/officeDocument/2006/relationships/image"/><Relationship Id="rId9" Target="../media/image3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50660" y="3200350"/>
            <a:ext cx="11437054" cy="2825090"/>
            <a:chOff x="0" y="0"/>
            <a:chExt cx="15249406" cy="376678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270"/>
              <a:ext cx="15249406" cy="22771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229"/>
                </a:lnSpc>
              </a:pPr>
              <a:r>
                <a:rPr lang="en-US" sz="9449" spc="-103">
                  <a:solidFill>
                    <a:srgbClr val="000000"/>
                  </a:solidFill>
                  <a:latin typeface="Bungee"/>
                  <a:ea typeface="Bungee"/>
                  <a:cs typeface="Bungee"/>
                  <a:sym typeface="Bungee"/>
                </a:rPr>
                <a:t>Java web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980656"/>
              <a:ext cx="15249406" cy="786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567235" y="7106212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973820" y="8059561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-5222367" y="-513508"/>
            <a:ext cx="7531980" cy="6340049"/>
            <a:chOff x="0" y="0"/>
            <a:chExt cx="3723922" cy="313461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723922" cy="3134614"/>
            </a:xfrm>
            <a:custGeom>
              <a:avLst/>
              <a:gdLst/>
              <a:ahLst/>
              <a:cxnLst/>
              <a:rect r="r" b="b" t="t" l="l"/>
              <a:pathLst>
                <a:path h="3134614" w="3723922">
                  <a:moveTo>
                    <a:pt x="3723922" y="1567307"/>
                  </a:moveTo>
                  <a:lnTo>
                    <a:pt x="2819048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818920" y="0"/>
                  </a:lnTo>
                  <a:lnTo>
                    <a:pt x="3723922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4433679" y="738673"/>
            <a:ext cx="7180026" cy="481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  <a:spcBef>
                <a:spcPct val="0"/>
              </a:spcBef>
            </a:pPr>
            <a:r>
              <a:rPr lang="en-US" b="true" sz="2797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Người thực hiện : Nguyễn Văn Đoan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75523" y="5268123"/>
            <a:ext cx="11187329" cy="2111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3"/>
              </a:lnSpc>
            </a:pPr>
            <a:r>
              <a:rPr lang="en-US" sz="5752">
                <a:solidFill>
                  <a:srgbClr val="FF7782">
                    <a:alpha val="84706"/>
                  </a:srgbClr>
                </a:solidFill>
                <a:latin typeface="Bungee"/>
                <a:ea typeface="Bungee"/>
                <a:cs typeface="Bungee"/>
                <a:sym typeface="Bungee"/>
              </a:rPr>
              <a:t>Ứng dụng quản lý khóa học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-1456377" y="7293364"/>
            <a:ext cx="4970154" cy="4304177"/>
            <a:chOff x="0" y="0"/>
            <a:chExt cx="3619627" cy="313461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337794" y="4325397"/>
            <a:ext cx="2271679" cy="1967285"/>
            <a:chOff x="0" y="0"/>
            <a:chExt cx="3619627" cy="313461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21" id="21"/>
          <p:cNvSpPr/>
          <p:nvPr/>
        </p:nvSpPr>
        <p:spPr>
          <a:xfrm flipH="false" flipV="false" rot="0">
            <a:off x="1889133" y="590933"/>
            <a:ext cx="1972780" cy="834021"/>
          </a:xfrm>
          <a:custGeom>
            <a:avLst/>
            <a:gdLst/>
            <a:ahLst/>
            <a:cxnLst/>
            <a:rect r="r" b="b" t="t" l="l"/>
            <a:pathLst>
              <a:path h="834021" w="1972780">
                <a:moveTo>
                  <a:pt x="0" y="0"/>
                </a:moveTo>
                <a:lnTo>
                  <a:pt x="1972780" y="0"/>
                </a:lnTo>
                <a:lnTo>
                  <a:pt x="1972780" y="834021"/>
                </a:lnTo>
                <a:lnTo>
                  <a:pt x="0" y="8340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501249"/>
            <a:ext cx="6406185" cy="3318584"/>
            <a:chOff x="0" y="0"/>
            <a:chExt cx="8541580" cy="442477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4394" t="0" r="4394" b="0"/>
            <a:stretch>
              <a:fillRect/>
            </a:stretch>
          </p:blipFill>
          <p:spPr>
            <a:xfrm flipH="false" flipV="false">
              <a:off x="0" y="0"/>
              <a:ext cx="8541580" cy="442477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6406185" y="2501249"/>
            <a:ext cx="11881815" cy="3318584"/>
            <a:chOff x="0" y="0"/>
            <a:chExt cx="5469093" cy="15275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469093" cy="1527515"/>
            </a:xfrm>
            <a:custGeom>
              <a:avLst/>
              <a:gdLst/>
              <a:ahLst/>
              <a:cxnLst/>
              <a:rect r="r" b="b" t="t" l="l"/>
              <a:pathLst>
                <a:path h="1527515" w="5469093">
                  <a:moveTo>
                    <a:pt x="0" y="0"/>
                  </a:moveTo>
                  <a:lnTo>
                    <a:pt x="5469093" y="0"/>
                  </a:lnTo>
                  <a:lnTo>
                    <a:pt x="5469093" y="1527515"/>
                  </a:lnTo>
                  <a:lnTo>
                    <a:pt x="0" y="1527515"/>
                  </a:ln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5819833"/>
            <a:ext cx="10668237" cy="3438467"/>
            <a:chOff x="0" y="0"/>
            <a:chExt cx="4910493" cy="158269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0493" cy="1582695"/>
            </a:xfrm>
            <a:custGeom>
              <a:avLst/>
              <a:gdLst/>
              <a:ahLst/>
              <a:cxnLst/>
              <a:rect r="r" b="b" t="t" l="l"/>
              <a:pathLst>
                <a:path h="1582695" w="4910493">
                  <a:moveTo>
                    <a:pt x="0" y="0"/>
                  </a:moveTo>
                  <a:lnTo>
                    <a:pt x="4910493" y="0"/>
                  </a:lnTo>
                  <a:lnTo>
                    <a:pt x="4910493" y="1582695"/>
                  </a:lnTo>
                  <a:lnTo>
                    <a:pt x="0" y="1582695"/>
                  </a:lnTo>
                  <a:close/>
                </a:path>
              </a:pathLst>
            </a:custGeom>
            <a:solidFill>
              <a:srgbClr val="044D3A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668237" y="5819833"/>
            <a:ext cx="7619763" cy="3438467"/>
            <a:chOff x="0" y="0"/>
            <a:chExt cx="10159685" cy="4584623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3"/>
            <a:srcRect l="0" t="1865" r="0" b="1865"/>
            <a:stretch>
              <a:fillRect/>
            </a:stretch>
          </p:blipFill>
          <p:spPr>
            <a:xfrm flipH="false" flipV="false">
              <a:off x="0" y="0"/>
              <a:ext cx="10159685" cy="4584623"/>
            </a:xfrm>
            <a:prstGeom prst="rect">
              <a:avLst/>
            </a:prstGeom>
          </p:spPr>
        </p:pic>
      </p:grpSp>
      <p:sp>
        <p:nvSpPr>
          <p:cNvPr name="Freeform 10" id="10"/>
          <p:cNvSpPr/>
          <p:nvPr/>
        </p:nvSpPr>
        <p:spPr>
          <a:xfrm flipH="false" flipV="false" rot="0">
            <a:off x="1028700" y="9461248"/>
            <a:ext cx="317826" cy="197052"/>
          </a:xfrm>
          <a:custGeom>
            <a:avLst/>
            <a:gdLst/>
            <a:ahLst/>
            <a:cxnLst/>
            <a:rect r="r" b="b" t="t" l="l"/>
            <a:pathLst>
              <a:path h="197052" w="317826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7329301" y="3698714"/>
            <a:ext cx="9608034" cy="923654"/>
            <a:chOff x="0" y="0"/>
            <a:chExt cx="12810711" cy="1231538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722903"/>
              <a:ext cx="12810711" cy="508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19"/>
                </a:lnSpc>
              </a:pPr>
              <a:r>
                <a:rPr lang="en-US" sz="2399">
                  <a:solidFill>
                    <a:srgbClr val="1E3256"/>
                  </a:solidFill>
                  <a:latin typeface="Asap"/>
                  <a:ea typeface="Asap"/>
                  <a:cs typeface="Asap"/>
                  <a:sym typeface="Asap"/>
                </a:rPr>
                <a:t>Đăng ký đơn giản, tối ưu, nhanh chóng.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38100"/>
              <a:ext cx="12810711" cy="600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799" b="true">
                  <a:solidFill>
                    <a:srgbClr val="1E3256"/>
                  </a:solidFill>
                  <a:latin typeface="Asap Bold"/>
                  <a:ea typeface="Asap Bold"/>
                  <a:cs typeface="Asap Bold"/>
                  <a:sym typeface="Asap Bold"/>
                </a:rPr>
                <a:t>Đăng Ký</a:t>
              </a:r>
              <a:r>
                <a:rPr lang="en-US" b="true" sz="2799">
                  <a:solidFill>
                    <a:srgbClr val="1E3256"/>
                  </a:solidFill>
                  <a:latin typeface="Asap Bold"/>
                  <a:ea typeface="Asap Bold"/>
                  <a:cs typeface="Asap Bold"/>
                  <a:sym typeface="Asap Bold"/>
                </a:rPr>
                <a:t> # 1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770381"/>
            <a:ext cx="10605269" cy="1530843"/>
            <a:chOff x="0" y="0"/>
            <a:chExt cx="14140358" cy="2041123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796523"/>
              <a:ext cx="14140358" cy="1244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>
                  <a:solidFill>
                    <a:srgbClr val="1E3256"/>
                  </a:solidFill>
                  <a:latin typeface="Bungee"/>
                  <a:ea typeface="Bungee"/>
                  <a:cs typeface="Bungee"/>
                  <a:sym typeface="Bungee"/>
                </a:rPr>
                <a:t>Vi.Thiết kế giao diện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0"/>
              <a:ext cx="14140358" cy="444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639"/>
                </a:lnSpc>
              </a:pPr>
              <a:r>
                <a:rPr lang="en-US" sz="2199" spc="164">
                  <a:solidFill>
                    <a:srgbClr val="1E3256"/>
                  </a:solidFill>
                  <a:latin typeface="Canva Sans"/>
                  <a:ea typeface="Canva Sans"/>
                  <a:cs typeface="Canva Sans"/>
                  <a:sym typeface="Canva Sans"/>
                </a:rPr>
                <a:t>ĐĂNG NHẬP, ĐĂNG KÝ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243367" y="7077240"/>
            <a:ext cx="10181502" cy="923654"/>
            <a:chOff x="0" y="0"/>
            <a:chExt cx="13575336" cy="1231538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722903"/>
              <a:ext cx="13575336" cy="508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19"/>
                </a:lnSpc>
              </a:pPr>
              <a:r>
                <a:rPr lang="en-US" sz="2399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Đăng nhập dễ dàng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-38100"/>
              <a:ext cx="13575336" cy="600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799" b="true">
                  <a:solidFill>
                    <a:srgbClr val="FFFFFF"/>
                  </a:solidFill>
                  <a:latin typeface="Asap Bold"/>
                  <a:ea typeface="Asap Bold"/>
                  <a:cs typeface="Asap Bold"/>
                  <a:sym typeface="Asap Bold"/>
                </a:rPr>
                <a:t>Đăng Nhập</a:t>
              </a:r>
              <a:r>
                <a:rPr lang="en-US" b="true" sz="2799">
                  <a:solidFill>
                    <a:srgbClr val="FFFFFF"/>
                  </a:solidFill>
                  <a:latin typeface="Asap Bold"/>
                  <a:ea typeface="Asap Bold"/>
                  <a:cs typeface="Asap Bold"/>
                  <a:sym typeface="Asap Bold"/>
                </a:rPr>
                <a:t> # 2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4D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14951" y="0"/>
            <a:ext cx="9673049" cy="5476921"/>
            <a:chOff x="0" y="0"/>
            <a:chExt cx="12897398" cy="730256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7722" t="0" r="7722" b="0"/>
            <a:stretch>
              <a:fillRect/>
            </a:stretch>
          </p:blipFill>
          <p:spPr>
            <a:xfrm flipH="false" flipV="false">
              <a:off x="0" y="0"/>
              <a:ext cx="12897398" cy="730256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5476921"/>
            <a:ext cx="8614951" cy="4810079"/>
            <a:chOff x="0" y="0"/>
            <a:chExt cx="11486602" cy="6413438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6119" t="0" r="6119" b="0"/>
            <a:stretch>
              <a:fillRect/>
            </a:stretch>
          </p:blipFill>
          <p:spPr>
            <a:xfrm flipH="false" flipV="false">
              <a:off x="0" y="0"/>
              <a:ext cx="11486602" cy="6413438"/>
            </a:xfrm>
            <a:prstGeom prst="rect">
              <a:avLst/>
            </a:prstGeom>
          </p:spPr>
        </p:pic>
      </p:grpSp>
      <p:sp>
        <p:nvSpPr>
          <p:cNvPr name="Freeform 6" id="6"/>
          <p:cNvSpPr/>
          <p:nvPr/>
        </p:nvSpPr>
        <p:spPr>
          <a:xfrm flipH="false" flipV="false" rot="0">
            <a:off x="443512" y="391937"/>
            <a:ext cx="1511148" cy="638859"/>
          </a:xfrm>
          <a:custGeom>
            <a:avLst/>
            <a:gdLst/>
            <a:ahLst/>
            <a:cxnLst/>
            <a:rect r="r" b="b" t="t" l="l"/>
            <a:pathLst>
              <a:path h="638859" w="1511148">
                <a:moveTo>
                  <a:pt x="0" y="0"/>
                </a:moveTo>
                <a:lnTo>
                  <a:pt x="1511148" y="0"/>
                </a:lnTo>
                <a:lnTo>
                  <a:pt x="1511148" y="638859"/>
                </a:lnTo>
                <a:lnTo>
                  <a:pt x="0" y="6388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277817" y="6368576"/>
            <a:ext cx="4506720" cy="852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1"/>
              </a:lnSpc>
            </a:pPr>
            <a:r>
              <a:rPr lang="en-US" sz="5534">
                <a:solidFill>
                  <a:srgbClr val="FFF8ED"/>
                </a:solidFill>
                <a:latin typeface="Asap"/>
                <a:ea typeface="Asap"/>
                <a:cs typeface="Asap"/>
                <a:sym typeface="Asap"/>
              </a:rPr>
              <a:t>Trang cá nhân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614951" y="5476921"/>
            <a:ext cx="9673049" cy="4810079"/>
            <a:chOff x="0" y="0"/>
            <a:chExt cx="12897398" cy="6413438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/>
            <a:srcRect l="1736" t="0" r="1736" b="0"/>
            <a:stretch>
              <a:fillRect/>
            </a:stretch>
          </p:blipFill>
          <p:spPr>
            <a:xfrm flipH="false" flipV="false">
              <a:off x="0" y="0"/>
              <a:ext cx="12897398" cy="6413438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939839" y="1611821"/>
            <a:ext cx="3242882" cy="852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1"/>
              </a:lnSpc>
            </a:pPr>
            <a:r>
              <a:rPr lang="en-US" sz="5534">
                <a:solidFill>
                  <a:srgbClr val="FFF8ED"/>
                </a:solidFill>
                <a:latin typeface="Asap"/>
                <a:ea typeface="Asap"/>
                <a:cs typeface="Asap"/>
                <a:sym typeface="Asap"/>
              </a:rPr>
              <a:t>Student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4D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057197" y="0"/>
            <a:ext cx="11230803" cy="5476921"/>
            <a:chOff x="0" y="0"/>
            <a:chExt cx="14974404" cy="730256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042" t="0" r="1042" b="0"/>
            <a:stretch>
              <a:fillRect/>
            </a:stretch>
          </p:blipFill>
          <p:spPr>
            <a:xfrm flipH="false" flipV="false">
              <a:off x="0" y="0"/>
              <a:ext cx="14974404" cy="730256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5476921"/>
            <a:ext cx="8614951" cy="4810079"/>
            <a:chOff x="0" y="0"/>
            <a:chExt cx="11486602" cy="6413438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7575" t="0" r="7575" b="0"/>
            <a:stretch>
              <a:fillRect/>
            </a:stretch>
          </p:blipFill>
          <p:spPr>
            <a:xfrm flipH="false" flipV="false">
              <a:off x="0" y="0"/>
              <a:ext cx="11486602" cy="6413438"/>
            </a:xfrm>
            <a:prstGeom prst="rect">
              <a:avLst/>
            </a:prstGeom>
          </p:spPr>
        </p:pic>
      </p:grpSp>
      <p:sp>
        <p:nvSpPr>
          <p:cNvPr name="Freeform 6" id="6"/>
          <p:cNvSpPr/>
          <p:nvPr/>
        </p:nvSpPr>
        <p:spPr>
          <a:xfrm flipH="false" flipV="false" rot="0">
            <a:off x="443512" y="391937"/>
            <a:ext cx="1511148" cy="638859"/>
          </a:xfrm>
          <a:custGeom>
            <a:avLst/>
            <a:gdLst/>
            <a:ahLst/>
            <a:cxnLst/>
            <a:rect r="r" b="b" t="t" l="l"/>
            <a:pathLst>
              <a:path h="638859" w="1511148">
                <a:moveTo>
                  <a:pt x="0" y="0"/>
                </a:moveTo>
                <a:lnTo>
                  <a:pt x="1511148" y="0"/>
                </a:lnTo>
                <a:lnTo>
                  <a:pt x="1511148" y="638859"/>
                </a:lnTo>
                <a:lnTo>
                  <a:pt x="0" y="6388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939839" y="1611821"/>
            <a:ext cx="3742539" cy="852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1"/>
              </a:lnSpc>
            </a:pPr>
            <a:r>
              <a:rPr lang="en-US" sz="5534">
                <a:solidFill>
                  <a:srgbClr val="FFF8ED"/>
                </a:solidFill>
                <a:latin typeface="Asap"/>
                <a:ea typeface="Asap"/>
                <a:cs typeface="Asap"/>
                <a:sym typeface="Asap"/>
              </a:rPr>
              <a:t>Dasboard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77817" y="6368576"/>
            <a:ext cx="4506720" cy="852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1"/>
              </a:lnSpc>
            </a:pPr>
            <a:r>
              <a:rPr lang="en-US" sz="5534">
                <a:solidFill>
                  <a:srgbClr val="FFF8ED"/>
                </a:solidFill>
                <a:latin typeface="Asap"/>
                <a:ea typeface="Asap"/>
                <a:cs typeface="Asap"/>
                <a:sym typeface="Asap"/>
              </a:rPr>
              <a:t>Đăng nhập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4D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07946" y="1401553"/>
            <a:ext cx="7853043" cy="3297511"/>
            <a:chOff x="0" y="0"/>
            <a:chExt cx="10470724" cy="439668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9050"/>
              <a:ext cx="10470724" cy="12915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410"/>
                </a:lnSpc>
              </a:pPr>
              <a:r>
                <a:rPr lang="en-US" b="true" sz="6500" spc="65">
                  <a:solidFill>
                    <a:srgbClr val="FFFFFF"/>
                  </a:solidFill>
                  <a:latin typeface="Asap Bold"/>
                  <a:ea typeface="Asap Bold"/>
                  <a:cs typeface="Asap Bold"/>
                  <a:sym typeface="Asap Bold"/>
                </a:rPr>
                <a:t>MANAGE</a:t>
              </a:r>
            </a:p>
          </p:txBody>
        </p:sp>
        <p:sp>
          <p:nvSpPr>
            <p:cNvPr name="AutoShape 4" id="4"/>
            <p:cNvSpPr/>
            <p:nvPr/>
          </p:nvSpPr>
          <p:spPr>
            <a:xfrm>
              <a:off x="0" y="1913391"/>
              <a:ext cx="10470724" cy="0"/>
            </a:xfrm>
            <a:prstGeom prst="line">
              <a:avLst/>
            </a:prstGeom>
            <a:ln cap="flat" w="381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2443634"/>
              <a:ext cx="10470724" cy="19530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04521" indent="-302261" lvl="1">
                <a:lnSpc>
                  <a:spcPts val="3920"/>
                </a:lnSpc>
                <a:buFont typeface="Arial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Quản lý tài khoản</a:t>
              </a:r>
            </a:p>
            <a:p>
              <a:pPr algn="l" marL="604521" indent="-302261" lvl="1">
                <a:lnSpc>
                  <a:spcPts val="3920"/>
                </a:lnSpc>
                <a:buFont typeface="Arial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Quản lý khóa học</a:t>
              </a:r>
            </a:p>
            <a:p>
              <a:pPr algn="l" marL="604521" indent="-302261" lvl="1">
                <a:lnSpc>
                  <a:spcPts val="3920"/>
                </a:lnSpc>
                <a:buFont typeface="Arial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Quản lý đơn đăng ký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881743" y="356349"/>
            <a:ext cx="9144000" cy="4342715"/>
            <a:chOff x="0" y="0"/>
            <a:chExt cx="12192000" cy="5790286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123" t="0" r="123" b="0"/>
            <a:stretch>
              <a:fillRect/>
            </a:stretch>
          </p:blipFill>
          <p:spPr>
            <a:xfrm flipH="false" flipV="false">
              <a:off x="0" y="0"/>
              <a:ext cx="12192000" cy="5790286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60377" y="5682711"/>
            <a:ext cx="8583900" cy="4306446"/>
            <a:chOff x="0" y="0"/>
            <a:chExt cx="11445200" cy="5741928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3"/>
            <a:srcRect l="2286" t="0" r="2286" b="0"/>
            <a:stretch>
              <a:fillRect/>
            </a:stretch>
          </p:blipFill>
          <p:spPr>
            <a:xfrm flipH="false" flipV="false">
              <a:off x="0" y="0"/>
              <a:ext cx="11445200" cy="5741928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8881743" y="5682711"/>
            <a:ext cx="9144000" cy="4306446"/>
            <a:chOff x="0" y="0"/>
            <a:chExt cx="12192000" cy="5741928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4"/>
            <a:srcRect l="0" t="684" r="0" b="684"/>
            <a:stretch>
              <a:fillRect/>
            </a:stretch>
          </p:blipFill>
          <p:spPr>
            <a:xfrm flipH="false" flipV="false">
              <a:off x="0" y="0"/>
              <a:ext cx="12192000" cy="574192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25837"/>
            <a:ext cx="5325562" cy="10312837"/>
            <a:chOff x="0" y="0"/>
            <a:chExt cx="7100750" cy="1375044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2786" t="0" r="32786" b="0"/>
            <a:stretch>
              <a:fillRect/>
            </a:stretch>
          </p:blipFill>
          <p:spPr>
            <a:xfrm flipH="false" flipV="false">
              <a:off x="0" y="0"/>
              <a:ext cx="7100750" cy="1375044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3262360" y="2055381"/>
            <a:ext cx="6146011" cy="6166143"/>
            <a:chOff x="0" y="0"/>
            <a:chExt cx="1618703" cy="162400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18703" cy="1624005"/>
            </a:xfrm>
            <a:custGeom>
              <a:avLst/>
              <a:gdLst/>
              <a:ahLst/>
              <a:cxnLst/>
              <a:rect r="r" b="b" t="t" l="l"/>
              <a:pathLst>
                <a:path h="1624005" w="1618703">
                  <a:moveTo>
                    <a:pt x="0" y="0"/>
                  </a:moveTo>
                  <a:lnTo>
                    <a:pt x="1618703" y="0"/>
                  </a:lnTo>
                  <a:lnTo>
                    <a:pt x="1618703" y="1624005"/>
                  </a:lnTo>
                  <a:lnTo>
                    <a:pt x="0" y="1624005"/>
                  </a:lnTo>
                  <a:close/>
                </a:path>
              </a:pathLst>
            </a:custGeom>
            <a:solidFill>
              <a:srgbClr val="001A1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618703" cy="16621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9408371" y="128475"/>
            <a:ext cx="8870104" cy="435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6"/>
              </a:lnSpc>
            </a:pPr>
            <a:r>
              <a:rPr lang="en-US" sz="2421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🏆 </a:t>
            </a:r>
            <a:r>
              <a:rPr lang="en-US" b="true" sz="2421">
                <a:solidFill>
                  <a:srgbClr val="001A13"/>
                </a:solidFill>
                <a:latin typeface="Asap Bold"/>
                <a:ea typeface="Asap Bold"/>
                <a:cs typeface="Asap Bold"/>
                <a:sym typeface="Asap Bold"/>
              </a:rPr>
              <a:t>Kết quả đạt được</a:t>
            </a:r>
          </a:p>
          <a:p>
            <a:pPr algn="l" marL="522896" indent="-261448" lvl="1">
              <a:lnSpc>
                <a:spcPts val="2906"/>
              </a:lnSpc>
              <a:buFont typeface="Arial"/>
              <a:buChar char="•"/>
            </a:pPr>
            <a:r>
              <a:rPr lang="en-US" sz="2421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✅ Hoàn thiện hệ thống Web App quản lý khóa học và học viên với các chức năng cơ bản:</a:t>
            </a:r>
          </a:p>
          <a:p>
            <a:pPr algn="l" marL="1045793" indent="-348598" lvl="2">
              <a:lnSpc>
                <a:spcPts val="2906"/>
              </a:lnSpc>
              <a:buFont typeface="Arial"/>
              <a:buChar char="⚬"/>
            </a:pPr>
            <a:r>
              <a:rPr lang="en-US" sz="2421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Phân quyền đăng nhập (Admin &amp; Student)</a:t>
            </a:r>
          </a:p>
          <a:p>
            <a:pPr algn="l" marL="1045793" indent="-348598" lvl="2">
              <a:lnSpc>
                <a:spcPts val="2906"/>
              </a:lnSpc>
              <a:buFont typeface="Arial"/>
              <a:buChar char="⚬"/>
            </a:pPr>
            <a:r>
              <a:rPr lang="en-US" sz="2421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CRUD khóa học và học viên</a:t>
            </a:r>
          </a:p>
          <a:p>
            <a:pPr algn="l" marL="1045793" indent="-348598" lvl="2">
              <a:lnSpc>
                <a:spcPts val="2906"/>
              </a:lnSpc>
              <a:buFont typeface="Arial"/>
              <a:buChar char="⚬"/>
            </a:pPr>
            <a:r>
              <a:rPr lang="en-US" sz="2421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Đăng ký và quản lý đăng ký khóa học</a:t>
            </a:r>
          </a:p>
          <a:p>
            <a:pPr algn="l" marL="1045793" indent="-348598" lvl="2">
              <a:lnSpc>
                <a:spcPts val="2906"/>
              </a:lnSpc>
              <a:buFont typeface="Arial"/>
              <a:buChar char="⚬"/>
            </a:pPr>
            <a:r>
              <a:rPr lang="en-US" sz="2421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Thống kê học viên theo từng khóa học</a:t>
            </a:r>
          </a:p>
          <a:p>
            <a:pPr algn="l" marL="522896" indent="-261448" lvl="1">
              <a:lnSpc>
                <a:spcPts val="2906"/>
              </a:lnSpc>
              <a:buFont typeface="Arial"/>
              <a:buChar char="•"/>
            </a:pPr>
            <a:r>
              <a:rPr lang="en-US" sz="2421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✅ Giao diện dễ sử dụng, thân thiện, phản hồi nhanh</a:t>
            </a:r>
          </a:p>
          <a:p>
            <a:pPr algn="l" marL="522896" indent="-261448" lvl="1">
              <a:lnSpc>
                <a:spcPts val="2906"/>
              </a:lnSpc>
              <a:buFont typeface="Arial"/>
              <a:buChar char="•"/>
            </a:pPr>
            <a:r>
              <a:rPr lang="en-US" sz="2421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✅ Áp dụng mô hình Spring MVC kết hợp Hibernate hiệu quả</a:t>
            </a:r>
          </a:p>
          <a:p>
            <a:pPr algn="l" marL="522896" indent="-261448" lvl="1">
              <a:lnSpc>
                <a:spcPts val="2906"/>
              </a:lnSpc>
              <a:buFont typeface="Arial"/>
              <a:buChar char="•"/>
            </a:pPr>
            <a:r>
              <a:rPr lang="en-US" sz="2421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✅ Kiểm thử thành công các chức năng chính với dữ liệu thực tế</a:t>
            </a:r>
          </a:p>
          <a:p>
            <a:pPr algn="l">
              <a:lnSpc>
                <a:spcPts val="2906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417896" y="4833783"/>
            <a:ext cx="8870104" cy="3853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1"/>
              </a:lnSpc>
            </a:pPr>
            <a:r>
              <a:rPr lang="en-US" sz="2293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🚀 Hướng phát triển trong tương lai</a:t>
            </a:r>
          </a:p>
          <a:p>
            <a:pPr algn="l" marL="495093" indent="-247546" lvl="1">
              <a:lnSpc>
                <a:spcPts val="2751"/>
              </a:lnSpc>
              <a:buFont typeface="Arial"/>
              <a:buChar char="•"/>
            </a:pPr>
            <a:r>
              <a:rPr lang="en-US" sz="2293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📧 Tích hợp gửi Email xác nhận khi học viên đăng ký thành công khóa học</a:t>
            </a:r>
          </a:p>
          <a:p>
            <a:pPr algn="l" marL="495093" indent="-247546" lvl="1">
              <a:lnSpc>
                <a:spcPts val="2751"/>
              </a:lnSpc>
              <a:spcBef>
                <a:spcPct val="0"/>
              </a:spcBef>
              <a:buFont typeface="Arial"/>
              <a:buChar char="•"/>
            </a:pPr>
            <a:r>
              <a:rPr lang="en-US" sz="2293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📅 Thêm lịch họ</a:t>
            </a:r>
            <a:r>
              <a:rPr lang="en-US" sz="2293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c và thông báo tự động</a:t>
            </a:r>
          </a:p>
          <a:p>
            <a:pPr algn="l" marL="495093" indent="-247546" lvl="1">
              <a:lnSpc>
                <a:spcPts val="2751"/>
              </a:lnSpc>
              <a:spcBef>
                <a:spcPct val="0"/>
              </a:spcBef>
              <a:buFont typeface="Arial"/>
              <a:buChar char="•"/>
            </a:pPr>
            <a:r>
              <a:rPr lang="en-US" sz="2293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📊 Dashboard phân tích dữ liệu học viên cho Admin</a:t>
            </a:r>
          </a:p>
          <a:p>
            <a:pPr algn="l" marL="495093" indent="-247546" lvl="1">
              <a:lnSpc>
                <a:spcPts val="2751"/>
              </a:lnSpc>
              <a:spcBef>
                <a:spcPct val="0"/>
              </a:spcBef>
              <a:buFont typeface="Arial"/>
              <a:buChar char="•"/>
            </a:pPr>
            <a:r>
              <a:rPr lang="en-US" sz="2293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📱 Tối ưu hiển thị mobile (responsive layout)</a:t>
            </a:r>
          </a:p>
          <a:p>
            <a:pPr algn="l" marL="495093" indent="-247546" lvl="1">
              <a:lnSpc>
                <a:spcPts val="2751"/>
              </a:lnSpc>
              <a:spcBef>
                <a:spcPct val="0"/>
              </a:spcBef>
              <a:buFont typeface="Arial"/>
              <a:buChar char="•"/>
            </a:pPr>
            <a:r>
              <a:rPr lang="en-US" sz="2293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💳 Hỗ trợ thanh toán online cho các khóa học (nâng cấp mức độ thực tế)</a:t>
            </a:r>
          </a:p>
          <a:p>
            <a:pPr algn="l" marL="495093" indent="-247546" lvl="1">
              <a:lnSpc>
                <a:spcPts val="2751"/>
              </a:lnSpc>
              <a:spcBef>
                <a:spcPct val="0"/>
              </a:spcBef>
              <a:buFont typeface="Arial"/>
              <a:buChar char="•"/>
            </a:pPr>
            <a:r>
              <a:rPr lang="en-US" sz="2293">
                <a:solidFill>
                  <a:srgbClr val="001A13"/>
                </a:solidFill>
                <a:latin typeface="Asap"/>
                <a:ea typeface="Asap"/>
                <a:cs typeface="Asap"/>
                <a:sym typeface="Asap"/>
              </a:rPr>
              <a:t>🌍 Triển khai online để sử dụng thực tế tại các trung tâm đào tạo nhỏ</a:t>
            </a:r>
          </a:p>
          <a:p>
            <a:pPr algn="l" marL="0" indent="0" lvl="0">
              <a:lnSpc>
                <a:spcPts val="2751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931900" y="4524317"/>
            <a:ext cx="471662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99"/>
              </a:lnSpc>
            </a:pPr>
            <a:r>
              <a:rPr lang="en-US" sz="8499">
                <a:solidFill>
                  <a:srgbClr val="FFF8ED"/>
                </a:solidFill>
                <a:latin typeface="Asap"/>
                <a:ea typeface="Asap"/>
                <a:cs typeface="Asap"/>
                <a:sym typeface="Asap"/>
              </a:rPr>
              <a:t>Tổng kết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3262360" y="-25837"/>
            <a:ext cx="2129877" cy="2091313"/>
            <a:chOff x="0" y="0"/>
            <a:chExt cx="457050" cy="4487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57050" cy="448775"/>
            </a:xfrm>
            <a:custGeom>
              <a:avLst/>
              <a:gdLst/>
              <a:ahLst/>
              <a:cxnLst/>
              <a:rect r="r" b="b" t="t" l="l"/>
              <a:pathLst>
                <a:path h="448775" w="457050">
                  <a:moveTo>
                    <a:pt x="0" y="0"/>
                  </a:moveTo>
                  <a:lnTo>
                    <a:pt x="457050" y="0"/>
                  </a:lnTo>
                  <a:lnTo>
                    <a:pt x="457050" y="448775"/>
                  </a:lnTo>
                  <a:lnTo>
                    <a:pt x="0" y="448775"/>
                  </a:lnTo>
                  <a:close/>
                </a:path>
              </a:pathLst>
            </a:custGeom>
            <a:solidFill>
              <a:srgbClr val="001A1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457050" cy="47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376492" y="2045856"/>
            <a:ext cx="2041404" cy="2055381"/>
            <a:chOff x="0" y="0"/>
            <a:chExt cx="438065" cy="44106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38065" cy="441064"/>
            </a:xfrm>
            <a:custGeom>
              <a:avLst/>
              <a:gdLst/>
              <a:ahLst/>
              <a:cxnLst/>
              <a:rect r="r" b="b" t="t" l="l"/>
              <a:pathLst>
                <a:path h="441064" w="438065">
                  <a:moveTo>
                    <a:pt x="0" y="0"/>
                  </a:moveTo>
                  <a:lnTo>
                    <a:pt x="438065" y="0"/>
                  </a:lnTo>
                  <a:lnTo>
                    <a:pt x="438065" y="441064"/>
                  </a:lnTo>
                  <a:lnTo>
                    <a:pt x="0" y="441064"/>
                  </a:lnTo>
                  <a:close/>
                </a:path>
              </a:pathLst>
            </a:custGeom>
            <a:solidFill>
              <a:srgbClr val="96EA9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438065" cy="469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6246596" y="8231619"/>
            <a:ext cx="2041404" cy="2055381"/>
            <a:chOff x="0" y="0"/>
            <a:chExt cx="438065" cy="44106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38065" cy="441064"/>
            </a:xfrm>
            <a:custGeom>
              <a:avLst/>
              <a:gdLst/>
              <a:ahLst/>
              <a:cxnLst/>
              <a:rect r="r" b="b" t="t" l="l"/>
              <a:pathLst>
                <a:path h="441064" w="438065">
                  <a:moveTo>
                    <a:pt x="0" y="0"/>
                  </a:moveTo>
                  <a:lnTo>
                    <a:pt x="438065" y="0"/>
                  </a:lnTo>
                  <a:lnTo>
                    <a:pt x="438065" y="441064"/>
                  </a:lnTo>
                  <a:lnTo>
                    <a:pt x="0" y="441064"/>
                  </a:lnTo>
                  <a:close/>
                </a:path>
              </a:pathLst>
            </a:custGeom>
            <a:solidFill>
              <a:srgbClr val="96EA9A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438065" cy="469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325562" y="-25837"/>
            <a:ext cx="2050929" cy="2081218"/>
            <a:chOff x="0" y="0"/>
            <a:chExt cx="440109" cy="44660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40109" cy="446609"/>
            </a:xfrm>
            <a:custGeom>
              <a:avLst/>
              <a:gdLst/>
              <a:ahLst/>
              <a:cxnLst/>
              <a:rect r="r" b="b" t="t" l="l"/>
              <a:pathLst>
                <a:path h="446609" w="440109">
                  <a:moveTo>
                    <a:pt x="0" y="0"/>
                  </a:moveTo>
                  <a:lnTo>
                    <a:pt x="440109" y="0"/>
                  </a:lnTo>
                  <a:lnTo>
                    <a:pt x="440109" y="446609"/>
                  </a:lnTo>
                  <a:lnTo>
                    <a:pt x="0" y="446609"/>
                  </a:lnTo>
                  <a:close/>
                </a:path>
              </a:pathLst>
            </a:custGeom>
            <a:solidFill>
              <a:srgbClr val="044D3A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440109" cy="4751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25837"/>
            <a:ext cx="5325562" cy="10312837"/>
            <a:chOff x="0" y="0"/>
            <a:chExt cx="7100750" cy="1375044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2786" t="0" r="32786" b="0"/>
            <a:stretch>
              <a:fillRect/>
            </a:stretch>
          </p:blipFill>
          <p:spPr>
            <a:xfrm flipH="false" flipV="false">
              <a:off x="0" y="0"/>
              <a:ext cx="7100750" cy="1375044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3262360" y="2055381"/>
            <a:ext cx="6146011" cy="6166143"/>
            <a:chOff x="0" y="0"/>
            <a:chExt cx="1618703" cy="162400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18703" cy="1624005"/>
            </a:xfrm>
            <a:custGeom>
              <a:avLst/>
              <a:gdLst/>
              <a:ahLst/>
              <a:cxnLst/>
              <a:rect r="r" b="b" t="t" l="l"/>
              <a:pathLst>
                <a:path h="1624005" w="1618703">
                  <a:moveTo>
                    <a:pt x="0" y="0"/>
                  </a:moveTo>
                  <a:lnTo>
                    <a:pt x="1618703" y="0"/>
                  </a:lnTo>
                  <a:lnTo>
                    <a:pt x="1618703" y="1624005"/>
                  </a:lnTo>
                  <a:lnTo>
                    <a:pt x="0" y="1624005"/>
                  </a:lnTo>
                  <a:close/>
                </a:path>
              </a:pathLst>
            </a:custGeom>
            <a:solidFill>
              <a:srgbClr val="001A1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618703" cy="16621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931900" y="4524317"/>
            <a:ext cx="471662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99"/>
              </a:lnSpc>
            </a:pPr>
            <a:r>
              <a:rPr lang="en-US" sz="8499">
                <a:solidFill>
                  <a:srgbClr val="FFF8ED"/>
                </a:solidFill>
                <a:latin typeface="Asap"/>
                <a:ea typeface="Asap"/>
                <a:cs typeface="Asap"/>
                <a:sym typeface="Asap"/>
              </a:rPr>
              <a:t>Hạn Chế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3262360" y="-25837"/>
            <a:ext cx="2129877" cy="2091313"/>
            <a:chOff x="0" y="0"/>
            <a:chExt cx="457050" cy="4487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57050" cy="448775"/>
            </a:xfrm>
            <a:custGeom>
              <a:avLst/>
              <a:gdLst/>
              <a:ahLst/>
              <a:cxnLst/>
              <a:rect r="r" b="b" t="t" l="l"/>
              <a:pathLst>
                <a:path h="448775" w="457050">
                  <a:moveTo>
                    <a:pt x="0" y="0"/>
                  </a:moveTo>
                  <a:lnTo>
                    <a:pt x="457050" y="0"/>
                  </a:lnTo>
                  <a:lnTo>
                    <a:pt x="457050" y="448775"/>
                  </a:lnTo>
                  <a:lnTo>
                    <a:pt x="0" y="448775"/>
                  </a:lnTo>
                  <a:close/>
                </a:path>
              </a:pathLst>
            </a:custGeom>
            <a:solidFill>
              <a:srgbClr val="001A1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457050" cy="47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376492" y="2045856"/>
            <a:ext cx="2041404" cy="2055381"/>
            <a:chOff x="0" y="0"/>
            <a:chExt cx="438065" cy="44106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38065" cy="441064"/>
            </a:xfrm>
            <a:custGeom>
              <a:avLst/>
              <a:gdLst/>
              <a:ahLst/>
              <a:cxnLst/>
              <a:rect r="r" b="b" t="t" l="l"/>
              <a:pathLst>
                <a:path h="441064" w="438065">
                  <a:moveTo>
                    <a:pt x="0" y="0"/>
                  </a:moveTo>
                  <a:lnTo>
                    <a:pt x="438065" y="0"/>
                  </a:lnTo>
                  <a:lnTo>
                    <a:pt x="438065" y="441064"/>
                  </a:lnTo>
                  <a:lnTo>
                    <a:pt x="0" y="441064"/>
                  </a:lnTo>
                  <a:close/>
                </a:path>
              </a:pathLst>
            </a:custGeom>
            <a:solidFill>
              <a:srgbClr val="96EA9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438065" cy="469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246596" y="8231619"/>
            <a:ext cx="2041404" cy="2055381"/>
            <a:chOff x="0" y="0"/>
            <a:chExt cx="438065" cy="44106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38065" cy="441064"/>
            </a:xfrm>
            <a:custGeom>
              <a:avLst/>
              <a:gdLst/>
              <a:ahLst/>
              <a:cxnLst/>
              <a:rect r="r" b="b" t="t" l="l"/>
              <a:pathLst>
                <a:path h="441064" w="438065">
                  <a:moveTo>
                    <a:pt x="0" y="0"/>
                  </a:moveTo>
                  <a:lnTo>
                    <a:pt x="438065" y="0"/>
                  </a:lnTo>
                  <a:lnTo>
                    <a:pt x="438065" y="441064"/>
                  </a:lnTo>
                  <a:lnTo>
                    <a:pt x="0" y="441064"/>
                  </a:lnTo>
                  <a:close/>
                </a:path>
              </a:pathLst>
            </a:custGeom>
            <a:solidFill>
              <a:srgbClr val="96EA9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438065" cy="469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325562" y="-25837"/>
            <a:ext cx="2050929" cy="2081218"/>
            <a:chOff x="0" y="0"/>
            <a:chExt cx="440109" cy="44660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40109" cy="446609"/>
            </a:xfrm>
            <a:custGeom>
              <a:avLst/>
              <a:gdLst/>
              <a:ahLst/>
              <a:cxnLst/>
              <a:rect r="r" b="b" t="t" l="l"/>
              <a:pathLst>
                <a:path h="446609" w="440109">
                  <a:moveTo>
                    <a:pt x="0" y="0"/>
                  </a:moveTo>
                  <a:lnTo>
                    <a:pt x="440109" y="0"/>
                  </a:lnTo>
                  <a:lnTo>
                    <a:pt x="440109" y="446609"/>
                  </a:lnTo>
                  <a:lnTo>
                    <a:pt x="0" y="446609"/>
                  </a:lnTo>
                  <a:close/>
                </a:path>
              </a:pathLst>
            </a:custGeom>
            <a:solidFill>
              <a:srgbClr val="044D3A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440109" cy="4751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9417896" y="3044971"/>
            <a:ext cx="8870104" cy="3392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516" b="true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🔸 1. Giao diện còn đơn giản</a:t>
            </a:r>
          </a:p>
          <a:p>
            <a:pPr algn="l" marL="327491" indent="-163745" lvl="1">
              <a:lnSpc>
                <a:spcPts val="2123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1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Chưa có thiết kế UI hiện đại, còn phụ thu</a:t>
            </a:r>
            <a:r>
              <a:rPr lang="en-US" b="true" sz="151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ộc nhiều vào Bootstrap cơ bản</a:t>
            </a:r>
          </a:p>
          <a:p>
            <a:pPr algn="l" marL="327491" indent="-163745" lvl="1">
              <a:lnSpc>
                <a:spcPts val="2123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1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Chưa tích hợp giao diện đa ngôn ngữ</a:t>
            </a:r>
          </a:p>
          <a:p>
            <a:pPr algn="l">
              <a:lnSpc>
                <a:spcPts val="2123"/>
              </a:lnSpc>
              <a:spcBef>
                <a:spcPct val="0"/>
              </a:spcBef>
            </a:pPr>
            <a:r>
              <a:rPr lang="en-US" b="true" sz="151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🔸 2. Bảo mật ở mức cơ bản</a:t>
            </a:r>
          </a:p>
          <a:p>
            <a:pPr algn="l" marL="327491" indent="-163745" lvl="1">
              <a:lnSpc>
                <a:spcPts val="2123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1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Chưa tích hợp Spring Security để mã hóa mật khẩu và giới hạn truy cập</a:t>
            </a:r>
          </a:p>
          <a:p>
            <a:pPr algn="l" marL="327491" indent="-163745" lvl="1">
              <a:lnSpc>
                <a:spcPts val="2123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1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Không có xác thực đa yếu tố (2FA)</a:t>
            </a:r>
          </a:p>
          <a:p>
            <a:pPr algn="l">
              <a:lnSpc>
                <a:spcPts val="2123"/>
              </a:lnSpc>
              <a:spcBef>
                <a:spcPct val="0"/>
              </a:spcBef>
            </a:pPr>
            <a:r>
              <a:rPr lang="en-US" b="true" sz="151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🔸 3. Thiếu một số chức năng nâng cao</a:t>
            </a:r>
          </a:p>
          <a:p>
            <a:pPr algn="l" marL="327491" indent="-163745" lvl="1">
              <a:lnSpc>
                <a:spcPts val="2123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1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Chưa có chức năng reset mật khẩu</a:t>
            </a:r>
          </a:p>
          <a:p>
            <a:pPr algn="l" marL="327491" indent="-163745" lvl="1">
              <a:lnSpc>
                <a:spcPts val="2123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1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Chưa hỗ trợ export danh sách học viên ra file (PDF/Excel)</a:t>
            </a:r>
          </a:p>
          <a:p>
            <a:pPr algn="l">
              <a:lnSpc>
                <a:spcPts val="2123"/>
              </a:lnSpc>
              <a:spcBef>
                <a:spcPct val="0"/>
              </a:spcBef>
            </a:pPr>
            <a:r>
              <a:rPr lang="en-US" b="true" sz="151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🔸 4. Chưa kiểm thử hiệu năng</a:t>
            </a:r>
          </a:p>
          <a:p>
            <a:pPr algn="l" marL="327491" indent="-163745" lvl="1">
              <a:lnSpc>
                <a:spcPts val="2123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16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Hệ thống chưa được kiểm thử với số lượng lớn học viên hoặc nhiều người dùng truy cập cùng lúc</a:t>
            </a:r>
          </a:p>
          <a:p>
            <a:pPr algn="l">
              <a:lnSpc>
                <a:spcPts val="212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684427" y="0"/>
            <a:ext cx="8603573" cy="10287000"/>
            <a:chOff x="0" y="0"/>
            <a:chExt cx="8603361" cy="1028674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794" y="-127"/>
              <a:ext cx="8606155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606155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3"/>
              <a:stretch>
                <a:fillRect l="-56376" t="0" r="-56376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826432">
            <a:off x="-18353104" y="-3567159"/>
            <a:ext cx="21026341" cy="12831921"/>
            <a:chOff x="0" y="0"/>
            <a:chExt cx="5537802" cy="337960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537802" cy="3379601"/>
            </a:xfrm>
            <a:custGeom>
              <a:avLst/>
              <a:gdLst/>
              <a:ahLst/>
              <a:cxnLst/>
              <a:rect r="r" b="b" t="t" l="l"/>
              <a:pathLst>
                <a:path h="3379601" w="5537802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044D3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773821">
            <a:off x="9889347" y="4698107"/>
            <a:ext cx="47902" cy="8447102"/>
            <a:chOff x="0" y="0"/>
            <a:chExt cx="12616" cy="222475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616" cy="2224751"/>
            </a:xfrm>
            <a:custGeom>
              <a:avLst/>
              <a:gdLst/>
              <a:ahLst/>
              <a:cxnLst/>
              <a:rect r="r" b="b" t="t" l="l"/>
              <a:pathLst>
                <a:path h="2224751" w="12616">
                  <a:moveTo>
                    <a:pt x="0" y="0"/>
                  </a:moveTo>
                  <a:lnTo>
                    <a:pt x="12616" y="0"/>
                  </a:lnTo>
                  <a:lnTo>
                    <a:pt x="12616" y="2224751"/>
                  </a:lnTo>
                  <a:lnTo>
                    <a:pt x="0" y="2224751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2616" cy="22438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773821">
            <a:off x="3744371" y="-4858770"/>
            <a:ext cx="91993" cy="8482349"/>
            <a:chOff x="0" y="0"/>
            <a:chExt cx="24229" cy="223403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4229" cy="2234034"/>
            </a:xfrm>
            <a:custGeom>
              <a:avLst/>
              <a:gdLst/>
              <a:ahLst/>
              <a:cxnLst/>
              <a:rect r="r" b="b" t="t" l="l"/>
              <a:pathLst>
                <a:path h="2234034" w="24229">
                  <a:moveTo>
                    <a:pt x="0" y="0"/>
                  </a:moveTo>
                  <a:lnTo>
                    <a:pt x="24229" y="0"/>
                  </a:lnTo>
                  <a:lnTo>
                    <a:pt x="24229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24229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028700" y="5929956"/>
            <a:ext cx="2801925" cy="2801925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686" r="0" b="-686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3876961" y="8015771"/>
            <a:ext cx="384955" cy="384955"/>
          </a:xfrm>
          <a:custGeom>
            <a:avLst/>
            <a:gdLst/>
            <a:ahLst/>
            <a:cxnLst/>
            <a:rect r="r" b="b" t="t" l="l"/>
            <a:pathLst>
              <a:path h="384955" w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3876961" y="7021738"/>
            <a:ext cx="384955" cy="384955"/>
          </a:xfrm>
          <a:custGeom>
            <a:avLst/>
            <a:gdLst/>
            <a:ahLst/>
            <a:cxnLst/>
            <a:rect r="r" b="b" t="t" l="l"/>
            <a:pathLst>
              <a:path h="384955" w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3876961" y="7533509"/>
            <a:ext cx="384783" cy="384955"/>
          </a:xfrm>
          <a:custGeom>
            <a:avLst/>
            <a:gdLst/>
            <a:ahLst/>
            <a:cxnLst/>
            <a:rect r="r" b="b" t="t" l="l"/>
            <a:pathLst>
              <a:path h="384955" w="384783">
                <a:moveTo>
                  <a:pt x="0" y="0"/>
                </a:moveTo>
                <a:lnTo>
                  <a:pt x="384783" y="0"/>
                </a:lnTo>
                <a:lnTo>
                  <a:pt x="384783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3876961" y="6536839"/>
            <a:ext cx="384955" cy="384955"/>
          </a:xfrm>
          <a:custGeom>
            <a:avLst/>
            <a:gdLst/>
            <a:ahLst/>
            <a:cxnLst/>
            <a:rect r="r" b="b" t="t" l="l"/>
            <a:pathLst>
              <a:path h="384955" w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3463770" y="3755452"/>
            <a:ext cx="5435861" cy="2156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02"/>
              </a:lnSpc>
            </a:pPr>
            <a:r>
              <a:rPr lang="en-US" sz="8174" spc="882">
                <a:solidFill>
                  <a:srgbClr val="231F20"/>
                </a:solidFill>
                <a:latin typeface="Bungee"/>
                <a:ea typeface="Bungee"/>
                <a:cs typeface="Bungee"/>
                <a:sym typeface="Bungee"/>
              </a:rPr>
              <a:t>THANK YOU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412211" y="7495409"/>
            <a:ext cx="5857379" cy="347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www.facebook.vandoan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412211" y="6983638"/>
            <a:ext cx="5857379" cy="347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vandoan01062002@gmail.com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412211" y="7987633"/>
            <a:ext cx="4032348" cy="347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Hà Nội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412211" y="6514227"/>
            <a:ext cx="2370741" cy="347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03395333xx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529584" y="5950697"/>
            <a:ext cx="5857379" cy="470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8"/>
              </a:lnSpc>
            </a:pPr>
            <a:r>
              <a:rPr lang="en-US" sz="2477">
                <a:solidFill>
                  <a:srgbClr val="000000"/>
                </a:solidFill>
                <a:latin typeface="Bungee"/>
                <a:ea typeface="Bungee"/>
                <a:cs typeface="Bungee"/>
                <a:sym typeface="Bungee"/>
              </a:rPr>
              <a:t>Contact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51770" y="4201140"/>
            <a:ext cx="7027514" cy="6085860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788905" y="319138"/>
            <a:ext cx="4961246" cy="42964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053981" y="2069268"/>
            <a:ext cx="7611546" cy="6591255"/>
            <a:chOff x="0" y="0"/>
            <a:chExt cx="4282440" cy="3708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4023" t="-10887" r="0" b="-10887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52002" y="1768428"/>
            <a:ext cx="7784689" cy="1447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Bungee"/>
                <a:ea typeface="Bungee"/>
                <a:cs typeface="Bungee"/>
                <a:sym typeface="Bungee"/>
              </a:rPr>
              <a:t>Giới thiệu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-2797922" y="6893375"/>
            <a:ext cx="4970154" cy="4304177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028700" y="545256"/>
            <a:ext cx="2287064" cy="966889"/>
          </a:xfrm>
          <a:custGeom>
            <a:avLst/>
            <a:gdLst/>
            <a:ahLst/>
            <a:cxnLst/>
            <a:rect r="r" b="b" t="t" l="l"/>
            <a:pathLst>
              <a:path h="966889" w="2287064">
                <a:moveTo>
                  <a:pt x="0" y="0"/>
                </a:moveTo>
                <a:lnTo>
                  <a:pt x="2287064" y="0"/>
                </a:lnTo>
                <a:lnTo>
                  <a:pt x="2287064" y="966888"/>
                </a:lnTo>
                <a:lnTo>
                  <a:pt x="0" y="9668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55115" y="3548711"/>
            <a:ext cx="4537908" cy="652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210"/>
              </a:lnSpc>
              <a:spcBef>
                <a:spcPct val="0"/>
              </a:spcBef>
            </a:pPr>
            <a:r>
              <a:rPr lang="en-US" b="true" sz="372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Người thực hiện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49184" y="4548925"/>
            <a:ext cx="6564459" cy="556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10"/>
              </a:lnSpc>
              <a:spcBef>
                <a:spcPct val="0"/>
              </a:spcBef>
            </a:pPr>
            <a:r>
              <a:rPr lang="en-US" sz="32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Nguyễn Văn Đoan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030341" y="5473239"/>
            <a:ext cx="4537908" cy="652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210"/>
              </a:lnSpc>
              <a:spcBef>
                <a:spcPct val="0"/>
              </a:spcBef>
            </a:pPr>
            <a:r>
              <a:rPr lang="en-US" b="true" sz="372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Được hỗ trợ bởi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579541" y="6581863"/>
            <a:ext cx="6564459" cy="556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10"/>
              </a:lnSpc>
              <a:spcBef>
                <a:spcPct val="0"/>
              </a:spcBef>
            </a:pPr>
            <a:r>
              <a:rPr lang="en-US" sz="32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Nguyễn Văn Tuyên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31413" y="7490637"/>
            <a:ext cx="6564459" cy="556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10"/>
              </a:lnSpc>
              <a:spcBef>
                <a:spcPct val="0"/>
              </a:spcBef>
            </a:pPr>
            <a:r>
              <a:rPr lang="en-US" sz="32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Nguyễn Công Hưởng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028700" y="5206826"/>
            <a:ext cx="1270980" cy="127098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010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250631" y="5457411"/>
            <a:ext cx="827119" cy="816592"/>
          </a:xfrm>
          <a:custGeom>
            <a:avLst/>
            <a:gdLst/>
            <a:ahLst/>
            <a:cxnLst/>
            <a:rect r="r" b="b" t="t" l="l"/>
            <a:pathLst>
              <a:path h="816592" w="827119">
                <a:moveTo>
                  <a:pt x="0" y="0"/>
                </a:moveTo>
                <a:lnTo>
                  <a:pt x="827119" y="0"/>
                </a:lnTo>
                <a:lnTo>
                  <a:pt x="827119" y="816593"/>
                </a:lnTo>
                <a:lnTo>
                  <a:pt x="0" y="8165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372046" y="-823745"/>
            <a:ext cx="11326857" cy="9809112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1278086" y="5650325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86125" y="3435583"/>
            <a:ext cx="8535152" cy="115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08"/>
              </a:lnSpc>
              <a:spcBef>
                <a:spcPct val="0"/>
              </a:spcBef>
            </a:pPr>
            <a:r>
              <a:rPr lang="en-US" sz="6757" spc="-250">
                <a:solidFill>
                  <a:srgbClr val="F4F4F4"/>
                </a:solidFill>
                <a:latin typeface="Bungee"/>
                <a:ea typeface="Bungee"/>
                <a:cs typeface="Bungee"/>
                <a:sym typeface="Bungee"/>
              </a:rPr>
              <a:t>tóm tắt Nội dung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5359491" y="-359499"/>
            <a:ext cx="3799619" cy="3290488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9395959" y="465647"/>
            <a:ext cx="8704164" cy="10045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1306" indent="-360653" lvl="1">
              <a:lnSpc>
                <a:spcPts val="6648"/>
              </a:lnSpc>
              <a:buAutoNum type="arabicPeriod" startAt="1"/>
            </a:pPr>
            <a:r>
              <a:rPr lang="en-US" sz="3340" spc="150">
                <a:solidFill>
                  <a:srgbClr val="F4F4F4"/>
                </a:solidFill>
                <a:latin typeface="Bungee"/>
                <a:ea typeface="Bungee"/>
                <a:cs typeface="Bungee"/>
                <a:sym typeface="Bungee"/>
              </a:rPr>
              <a:t>Tổng quản dự án</a:t>
            </a:r>
          </a:p>
          <a:p>
            <a:pPr algn="l" marL="721306" indent="-360653" lvl="1">
              <a:lnSpc>
                <a:spcPts val="6648"/>
              </a:lnSpc>
              <a:buAutoNum type="arabicPeriod" startAt="1"/>
            </a:pPr>
            <a:r>
              <a:rPr lang="en-US" sz="3340" spc="150">
                <a:solidFill>
                  <a:srgbClr val="F4F4F4"/>
                </a:solidFill>
                <a:latin typeface="Bungee"/>
                <a:ea typeface="Bungee"/>
                <a:cs typeface="Bungee"/>
                <a:sym typeface="Bungee"/>
              </a:rPr>
              <a:t>Các công nghệ, công cụ sử dụng</a:t>
            </a:r>
          </a:p>
          <a:p>
            <a:pPr algn="l" marL="721306" indent="-360653" lvl="1">
              <a:lnSpc>
                <a:spcPts val="6648"/>
              </a:lnSpc>
              <a:buAutoNum type="arabicPeriod" startAt="1"/>
            </a:pPr>
            <a:r>
              <a:rPr lang="en-US" sz="3340" spc="150">
                <a:solidFill>
                  <a:srgbClr val="F4F4F4"/>
                </a:solidFill>
                <a:latin typeface="Bungee"/>
                <a:ea typeface="Bungee"/>
                <a:cs typeface="Bungee"/>
                <a:sym typeface="Bungee"/>
              </a:rPr>
              <a:t>Luồng dữ liệu</a:t>
            </a:r>
          </a:p>
          <a:p>
            <a:pPr algn="l" marL="721306" indent="-360653" lvl="1">
              <a:lnSpc>
                <a:spcPts val="6648"/>
              </a:lnSpc>
              <a:buAutoNum type="arabicPeriod" startAt="1"/>
            </a:pPr>
            <a:r>
              <a:rPr lang="en-US" sz="3340" spc="150">
                <a:solidFill>
                  <a:srgbClr val="F4F4F4"/>
                </a:solidFill>
                <a:latin typeface="Bungee"/>
                <a:ea typeface="Bungee"/>
                <a:cs typeface="Bungee"/>
                <a:sym typeface="Bungee"/>
              </a:rPr>
              <a:t>Case Diagram</a:t>
            </a:r>
          </a:p>
          <a:p>
            <a:pPr algn="l" marL="721306" indent="-360653" lvl="1">
              <a:lnSpc>
                <a:spcPts val="6648"/>
              </a:lnSpc>
              <a:buAutoNum type="arabicPeriod" startAt="1"/>
            </a:pPr>
            <a:r>
              <a:rPr lang="en-US" sz="3340" spc="150">
                <a:solidFill>
                  <a:srgbClr val="F4F4F4"/>
                </a:solidFill>
                <a:latin typeface="Bungee"/>
                <a:ea typeface="Bungee"/>
                <a:cs typeface="Bungee"/>
                <a:sym typeface="Bungee"/>
              </a:rPr>
              <a:t>Thiết kế CSDL</a:t>
            </a:r>
          </a:p>
          <a:p>
            <a:pPr algn="l" marL="721306" indent="-360653" lvl="1">
              <a:lnSpc>
                <a:spcPts val="6648"/>
              </a:lnSpc>
              <a:buAutoNum type="arabicPeriod" startAt="1"/>
            </a:pPr>
            <a:r>
              <a:rPr lang="en-US" sz="3340" spc="150">
                <a:solidFill>
                  <a:srgbClr val="F4F4F4"/>
                </a:solidFill>
                <a:latin typeface="Bungee"/>
                <a:ea typeface="Bungee"/>
                <a:cs typeface="Bungee"/>
                <a:sym typeface="Bungee"/>
              </a:rPr>
              <a:t>Thiết kế giao diện</a:t>
            </a:r>
          </a:p>
          <a:p>
            <a:pPr algn="l" marL="721306" indent="-360653" lvl="1">
              <a:lnSpc>
                <a:spcPts val="6648"/>
              </a:lnSpc>
              <a:buAutoNum type="arabicPeriod" startAt="1"/>
            </a:pPr>
            <a:r>
              <a:rPr lang="en-US" sz="3340" spc="150">
                <a:solidFill>
                  <a:srgbClr val="F4F4F4"/>
                </a:solidFill>
                <a:latin typeface="Bungee"/>
                <a:ea typeface="Bungee"/>
                <a:cs typeface="Bungee"/>
                <a:sym typeface="Bungee"/>
              </a:rPr>
              <a:t> Kết quả đạt được và hướng phát triển trong tương lai</a:t>
            </a:r>
          </a:p>
          <a:p>
            <a:pPr algn="l" marL="721306" indent="-360653" lvl="1">
              <a:lnSpc>
                <a:spcPts val="6648"/>
              </a:lnSpc>
              <a:buAutoNum type="arabicPeriod" startAt="1"/>
            </a:pPr>
            <a:r>
              <a:rPr lang="en-US" sz="3340" spc="150">
                <a:solidFill>
                  <a:srgbClr val="F4F4F4"/>
                </a:solidFill>
                <a:latin typeface="Bungee"/>
                <a:ea typeface="Bungee"/>
                <a:cs typeface="Bungee"/>
                <a:sym typeface="Bungee"/>
              </a:rPr>
              <a:t>Hạn chế của đề tài</a:t>
            </a:r>
          </a:p>
          <a:p>
            <a:pPr algn="l" marL="721306" indent="-360653" lvl="1">
              <a:lnSpc>
                <a:spcPts val="6648"/>
              </a:lnSpc>
              <a:buAutoNum type="arabicPeriod" startAt="1"/>
            </a:pPr>
            <a:r>
              <a:rPr lang="en-US" sz="3340" spc="150">
                <a:solidFill>
                  <a:srgbClr val="F4F4F4"/>
                </a:solidFill>
                <a:latin typeface="Bungee"/>
                <a:ea typeface="Bungee"/>
                <a:cs typeface="Bungee"/>
                <a:sym typeface="Bungee"/>
              </a:rPr>
              <a:t>Demo Ứng dụng</a:t>
            </a:r>
          </a:p>
          <a:p>
            <a:pPr algn="l" marL="0" indent="0" lvl="0">
              <a:lnSpc>
                <a:spcPts val="6648"/>
              </a:lnSpc>
            </a:pPr>
          </a:p>
        </p:txBody>
      </p:sp>
      <p:sp>
        <p:nvSpPr>
          <p:cNvPr name="AutoShape 10" id="10"/>
          <p:cNvSpPr/>
          <p:nvPr/>
        </p:nvSpPr>
        <p:spPr>
          <a:xfrm flipH="true" flipV="true">
            <a:off x="9129264" y="920947"/>
            <a:ext cx="14736" cy="8596422"/>
          </a:xfrm>
          <a:prstGeom prst="line">
            <a:avLst/>
          </a:prstGeom>
          <a:ln cap="flat" w="57150">
            <a:solidFill>
              <a:srgbClr val="F2F2F2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72504" y="4237268"/>
            <a:ext cx="11993129" cy="6788918"/>
            <a:chOff x="0" y="0"/>
            <a:chExt cx="15990838" cy="905189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76200"/>
              <a:ext cx="15990838" cy="82313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24"/>
                </a:lnSpc>
              </a:pPr>
              <a:r>
                <a:rPr lang="en-US" sz="3686">
                  <a:solidFill>
                    <a:srgbClr val="00A181"/>
                  </a:solidFill>
                  <a:latin typeface="Bungee"/>
                  <a:ea typeface="Bungee"/>
                  <a:cs typeface="Bungee"/>
                  <a:sym typeface="Bungee"/>
                </a:rPr>
                <a:t>Mục tiêu:</a:t>
              </a:r>
            </a:p>
            <a:p>
              <a:pPr algn="l" marL="796006" indent="-398003" lvl="1">
                <a:lnSpc>
                  <a:spcPts val="4424"/>
                </a:lnSpc>
                <a:buFont typeface="Arial"/>
                <a:buChar char="•"/>
              </a:pPr>
              <a:r>
                <a:rPr lang="en-US" sz="3686">
                  <a:solidFill>
                    <a:srgbClr val="00A181"/>
                  </a:solidFill>
                  <a:latin typeface="Bungee"/>
                  <a:ea typeface="Bungee"/>
                  <a:cs typeface="Bungee"/>
                  <a:sym typeface="Bungee"/>
                </a:rPr>
                <a:t>Quản lý khóa học và</a:t>
              </a:r>
              <a:r>
                <a:rPr lang="en-US" sz="3686">
                  <a:solidFill>
                    <a:srgbClr val="00A181"/>
                  </a:solidFill>
                  <a:latin typeface="Bungee"/>
                  <a:ea typeface="Bungee"/>
                  <a:cs typeface="Bungee"/>
                  <a:sym typeface="Bungee"/>
                </a:rPr>
                <a:t> học viên hiệu quả</a:t>
              </a:r>
            </a:p>
            <a:p>
              <a:pPr algn="l" marL="796006" indent="-398003" lvl="1">
                <a:lnSpc>
                  <a:spcPts val="4424"/>
                </a:lnSpc>
                <a:buFont typeface="Arial"/>
                <a:buChar char="•"/>
              </a:pPr>
              <a:r>
                <a:rPr lang="en-US" sz="3686">
                  <a:solidFill>
                    <a:srgbClr val="00A181"/>
                  </a:solidFill>
                  <a:latin typeface="Bungee"/>
                  <a:ea typeface="Bungee"/>
                  <a:cs typeface="Bungee"/>
                  <a:sym typeface="Bungee"/>
                </a:rPr>
                <a:t>Cho phép học viên đăng ký khóa học</a:t>
              </a:r>
            </a:p>
            <a:p>
              <a:pPr algn="l" marL="796006" indent="-398003" lvl="1">
                <a:lnSpc>
                  <a:spcPts val="4424"/>
                </a:lnSpc>
                <a:buFont typeface="Arial"/>
                <a:buChar char="•"/>
              </a:pPr>
              <a:r>
                <a:rPr lang="en-US" sz="3686">
                  <a:solidFill>
                    <a:srgbClr val="00A181"/>
                  </a:solidFill>
                  <a:latin typeface="Bungee"/>
                  <a:ea typeface="Bungee"/>
                  <a:cs typeface="Bungee"/>
                  <a:sym typeface="Bungee"/>
                </a:rPr>
                <a:t>Phân quyền rõ ràng giữa Admin và Student</a:t>
              </a:r>
            </a:p>
            <a:p>
              <a:pPr algn="l">
                <a:lnSpc>
                  <a:spcPts val="4424"/>
                </a:lnSpc>
              </a:pPr>
            </a:p>
            <a:p>
              <a:pPr algn="l">
                <a:lnSpc>
                  <a:spcPts val="4424"/>
                </a:lnSpc>
              </a:pPr>
              <a:r>
                <a:rPr lang="en-US" sz="3686">
                  <a:solidFill>
                    <a:srgbClr val="00A181"/>
                  </a:solidFill>
                  <a:latin typeface="Bungee"/>
                  <a:ea typeface="Bungee"/>
                  <a:cs typeface="Bungee"/>
                  <a:sym typeface="Bungee"/>
                </a:rPr>
                <a:t>Đối tượng sử dụng:</a:t>
              </a:r>
            </a:p>
            <a:p>
              <a:pPr algn="l" marL="796006" indent="-398003" lvl="1">
                <a:lnSpc>
                  <a:spcPts val="4424"/>
                </a:lnSpc>
                <a:buFont typeface="Arial"/>
                <a:buChar char="•"/>
              </a:pPr>
              <a:r>
                <a:rPr lang="en-US" sz="3686">
                  <a:solidFill>
                    <a:srgbClr val="00A181"/>
                  </a:solidFill>
                  <a:latin typeface="Bungee"/>
                  <a:ea typeface="Bungee"/>
                  <a:cs typeface="Bungee"/>
                  <a:sym typeface="Bungee"/>
                </a:rPr>
                <a:t>Sinh viên ngành IT</a:t>
              </a:r>
            </a:p>
            <a:p>
              <a:pPr algn="l" marL="796006" indent="-398003" lvl="1">
                <a:lnSpc>
                  <a:spcPts val="4424"/>
                </a:lnSpc>
                <a:buFont typeface="Arial"/>
                <a:buChar char="•"/>
              </a:pPr>
              <a:r>
                <a:rPr lang="en-US" sz="3686">
                  <a:solidFill>
                    <a:srgbClr val="00A181"/>
                  </a:solidFill>
                  <a:latin typeface="Bungee"/>
                  <a:ea typeface="Bungee"/>
                  <a:cs typeface="Bungee"/>
                  <a:sym typeface="Bungee"/>
                </a:rPr>
                <a:t>Trung tâm đào tạo</a:t>
              </a:r>
            </a:p>
            <a:p>
              <a:pPr algn="l" marL="796006" indent="-398003" lvl="1">
                <a:lnSpc>
                  <a:spcPts val="4424"/>
                </a:lnSpc>
                <a:buFont typeface="Arial"/>
                <a:buChar char="•"/>
              </a:pPr>
              <a:r>
                <a:rPr lang="en-US" sz="3686">
                  <a:solidFill>
                    <a:srgbClr val="00A181"/>
                  </a:solidFill>
                  <a:latin typeface="Bungee"/>
                  <a:ea typeface="Bungee"/>
                  <a:cs typeface="Bungee"/>
                  <a:sym typeface="Bungee"/>
                </a:rPr>
                <a:t>Giảng viên và học viên</a:t>
              </a:r>
            </a:p>
            <a:p>
              <a:pPr algn="l" marL="0" indent="0" lvl="0">
                <a:lnSpc>
                  <a:spcPts val="4424"/>
                </a:lnSpc>
                <a:spcBef>
                  <a:spcPct val="0"/>
                </a:spcBef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8515216"/>
              <a:ext cx="15990838" cy="5366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41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94405" y="2525937"/>
            <a:ext cx="13738494" cy="1447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Bungee"/>
                <a:ea typeface="Bungee"/>
                <a:cs typeface="Bungee"/>
                <a:sym typeface="Bungee"/>
              </a:rPr>
              <a:t>I. Tổng quan ứng dụng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799111" y="2687862"/>
            <a:ext cx="2977778" cy="2578770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660090" y="-135282"/>
            <a:ext cx="4201515" cy="3638531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-1606352" y="7892078"/>
            <a:ext cx="4201515" cy="3638531"/>
            <a:chOff x="0" y="0"/>
            <a:chExt cx="3619627" cy="313461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924324" y="1834872"/>
            <a:ext cx="4985461" cy="431743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13013260" y="9272668"/>
            <a:ext cx="3480308" cy="301396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-899289" y="7533081"/>
            <a:ext cx="1798578" cy="1557577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266339" y="5386167"/>
            <a:ext cx="3378391" cy="2925703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AutoShape 10" id="10"/>
          <p:cNvSpPr/>
          <p:nvPr/>
        </p:nvSpPr>
        <p:spPr>
          <a:xfrm flipV="true">
            <a:off x="3765386" y="4528638"/>
            <a:ext cx="1260752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flipV="true">
            <a:off x="3886042" y="7537843"/>
            <a:ext cx="1260752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6623626" y="1720572"/>
            <a:ext cx="1312981" cy="1136982"/>
            <a:chOff x="0" y="0"/>
            <a:chExt cx="4282440" cy="3708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0" t="-7739" r="0" b="-7739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3886042" y="7778469"/>
            <a:ext cx="6848133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c. Khác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886042" y="8254719"/>
            <a:ext cx="555126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Cloudinary: Lưu trữ hình ảnh.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144000" y="8252497"/>
            <a:ext cx="2696292" cy="1573578"/>
            <a:chOff x="0" y="0"/>
            <a:chExt cx="6354263" cy="37084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4263" cy="3708400"/>
            </a:xfrm>
            <a:custGeom>
              <a:avLst/>
              <a:gdLst/>
              <a:ahLst/>
              <a:cxnLst/>
              <a:rect r="r" b="b" t="t" l="l"/>
              <a:pathLst>
                <a:path h="3708400" w="6354263">
                  <a:moveTo>
                    <a:pt x="4765697" y="0"/>
                  </a:moveTo>
                  <a:lnTo>
                    <a:pt x="1588566" y="0"/>
                  </a:lnTo>
                  <a:lnTo>
                    <a:pt x="0" y="1854200"/>
                  </a:lnTo>
                  <a:lnTo>
                    <a:pt x="1588566" y="3708400"/>
                  </a:lnTo>
                  <a:lnTo>
                    <a:pt x="4765697" y="3708400"/>
                  </a:lnTo>
                  <a:lnTo>
                    <a:pt x="6354263" y="1854200"/>
                  </a:lnTo>
                  <a:close/>
                </a:path>
              </a:pathLst>
            </a:custGeom>
            <a:blipFill>
              <a:blip r:embed="rId3"/>
              <a:stretch>
                <a:fillRect l="0" t="-7080" r="0" b="-708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0145347" y="8252497"/>
            <a:ext cx="2696292" cy="1573578"/>
            <a:chOff x="0" y="0"/>
            <a:chExt cx="6354263" cy="37084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4263" cy="3708400"/>
            </a:xfrm>
            <a:custGeom>
              <a:avLst/>
              <a:gdLst/>
              <a:ahLst/>
              <a:cxnLst/>
              <a:rect r="r" b="b" t="t" l="l"/>
              <a:pathLst>
                <a:path h="3708400" w="6354263">
                  <a:moveTo>
                    <a:pt x="4765697" y="0"/>
                  </a:moveTo>
                  <a:lnTo>
                    <a:pt x="1588566" y="0"/>
                  </a:lnTo>
                  <a:lnTo>
                    <a:pt x="0" y="1854200"/>
                  </a:lnTo>
                  <a:lnTo>
                    <a:pt x="1588566" y="3708400"/>
                  </a:lnTo>
                  <a:lnTo>
                    <a:pt x="4765697" y="3708400"/>
                  </a:lnTo>
                  <a:lnTo>
                    <a:pt x="6354263" y="1854200"/>
                  </a:lnTo>
                  <a:close/>
                </a:path>
              </a:pathLst>
            </a:custGeom>
            <a:blipFill>
              <a:blip r:embed="rId4"/>
              <a:stretch>
                <a:fillRect l="-1876" t="0" r="-1876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1187140" y="8252497"/>
            <a:ext cx="2696292" cy="1573578"/>
            <a:chOff x="0" y="0"/>
            <a:chExt cx="6354263" cy="3708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4263" cy="3708400"/>
            </a:xfrm>
            <a:custGeom>
              <a:avLst/>
              <a:gdLst/>
              <a:ahLst/>
              <a:cxnLst/>
              <a:rect r="r" b="b" t="t" l="l"/>
              <a:pathLst>
                <a:path h="3708400" w="6354263">
                  <a:moveTo>
                    <a:pt x="4765697" y="0"/>
                  </a:moveTo>
                  <a:lnTo>
                    <a:pt x="1588566" y="0"/>
                  </a:lnTo>
                  <a:lnTo>
                    <a:pt x="0" y="1854200"/>
                  </a:lnTo>
                  <a:lnTo>
                    <a:pt x="1588566" y="3708400"/>
                  </a:lnTo>
                  <a:lnTo>
                    <a:pt x="4765697" y="3708400"/>
                  </a:lnTo>
                  <a:lnTo>
                    <a:pt x="6354263" y="1854200"/>
                  </a:lnTo>
                  <a:close/>
                </a:path>
              </a:pathLst>
            </a:custGeom>
            <a:blipFill>
              <a:blip r:embed="rId5"/>
              <a:stretch>
                <a:fillRect l="0" t="-9826" r="0" b="-9826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-10800000">
            <a:off x="16017910" y="7385636"/>
            <a:ext cx="3378391" cy="2925703"/>
            <a:chOff x="0" y="0"/>
            <a:chExt cx="3619627" cy="313461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24" id="24"/>
          <p:cNvSpPr/>
          <p:nvPr/>
        </p:nvSpPr>
        <p:spPr>
          <a:xfrm flipH="false" flipV="false" rot="0">
            <a:off x="13974458" y="1605295"/>
            <a:ext cx="4313542" cy="7146696"/>
          </a:xfrm>
          <a:custGeom>
            <a:avLst/>
            <a:gdLst/>
            <a:ahLst/>
            <a:cxnLst/>
            <a:rect r="r" b="b" t="t" l="l"/>
            <a:pathLst>
              <a:path h="7146696" w="4313542">
                <a:moveTo>
                  <a:pt x="0" y="0"/>
                </a:moveTo>
                <a:lnTo>
                  <a:pt x="4313542" y="0"/>
                </a:lnTo>
                <a:lnTo>
                  <a:pt x="4313542" y="7146697"/>
                </a:lnTo>
                <a:lnTo>
                  <a:pt x="0" y="71466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3886042" y="8770046"/>
            <a:ext cx="519424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Lombok.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886042" y="9344745"/>
            <a:ext cx="495927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MySQL: Cơ sở dữ liệu.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0" y="414670"/>
            <a:ext cx="18288000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  <a:spcBef>
                <a:spcPct val="0"/>
              </a:spcBef>
            </a:pPr>
            <a:r>
              <a:rPr lang="en-US" sz="6999" spc="-69">
                <a:solidFill>
                  <a:srgbClr val="000000"/>
                </a:solidFill>
                <a:latin typeface="Bungee"/>
                <a:ea typeface="Bungee"/>
                <a:cs typeface="Bungee"/>
                <a:sym typeface="Bungee"/>
              </a:rPr>
              <a:t>II.Công nghệ, công cụ được sử dụng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221016" y="2145978"/>
            <a:ext cx="4715590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a. Frontend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524074" y="3152457"/>
            <a:ext cx="12848838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Thymeleaf: Template engine render HTML.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HTML/CSS/JS: Giao diện web cơ bản.</a:t>
            </a:r>
          </a:p>
          <a:p>
            <a:pPr algn="l">
              <a:lnSpc>
                <a:spcPts val="3919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3765386" y="4881563"/>
            <a:ext cx="6848133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b. Backend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3616901" y="5557838"/>
            <a:ext cx="1284883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Java 21: Ngôn ngữ lập trình Java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644730" y="6182043"/>
            <a:ext cx="1284883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Spring Framework (Spring MVC, Spring JDBC, Spring ORM)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644730" y="6806248"/>
            <a:ext cx="1284883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Hibernate ORM: Quản lý cơ sở dữ liệu.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269158" y="0"/>
            <a:ext cx="13031070" cy="11284968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4027273" y="-486144"/>
            <a:ext cx="5276948" cy="45698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7772385" y="392042"/>
            <a:ext cx="2695869" cy="2334501"/>
            <a:chOff x="0" y="0"/>
            <a:chExt cx="4282440" cy="3708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0" t="-4785" r="0" b="-4785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796065" y="3307983"/>
            <a:ext cx="2695869" cy="2334501"/>
            <a:chOff x="0" y="0"/>
            <a:chExt cx="4282440" cy="3708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3"/>
              <a:stretch>
                <a:fillRect l="0" t="-7275" r="0" b="-7275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809620" y="6223509"/>
            <a:ext cx="2695869" cy="2334501"/>
            <a:chOff x="0" y="0"/>
            <a:chExt cx="4282440" cy="3708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0" t="-3700" r="0" b="-370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920627" y="1017280"/>
            <a:ext cx="6591565" cy="78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49"/>
              </a:lnSpc>
            </a:pPr>
            <a:r>
              <a:rPr lang="en-US" sz="4106">
                <a:solidFill>
                  <a:srgbClr val="000000"/>
                </a:solidFill>
                <a:latin typeface="Bungee"/>
                <a:ea typeface="Bungee"/>
                <a:cs typeface="Bungee"/>
                <a:sym typeface="Bungee"/>
              </a:rPr>
              <a:t>Kết nối dễ dàng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87202" y="4064668"/>
            <a:ext cx="7647509" cy="1362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56"/>
              </a:lnSpc>
              <a:spcBef>
                <a:spcPct val="0"/>
              </a:spcBef>
            </a:pPr>
            <a:r>
              <a:rPr lang="en-US" sz="7504" spc="-210">
                <a:solidFill>
                  <a:srgbClr val="F4F4F4"/>
                </a:solidFill>
                <a:latin typeface="Bungee"/>
                <a:ea typeface="Bungee"/>
                <a:cs typeface="Bungee"/>
                <a:sym typeface="Bungee"/>
              </a:rPr>
              <a:t>Ưu điểm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699484" y="3921793"/>
            <a:ext cx="7750342" cy="78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49"/>
              </a:lnSpc>
            </a:pPr>
            <a:r>
              <a:rPr lang="en-US" sz="4106">
                <a:solidFill>
                  <a:srgbClr val="000000"/>
                </a:solidFill>
                <a:latin typeface="Bungee"/>
                <a:ea typeface="Bungee"/>
                <a:cs typeface="Bungee"/>
                <a:sym typeface="Bungee"/>
              </a:rPr>
              <a:t>Trải nghiệm thân thiện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20320" y="6919044"/>
            <a:ext cx="6591565" cy="78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49"/>
              </a:lnSpc>
            </a:pPr>
            <a:r>
              <a:rPr lang="en-US" sz="4106">
                <a:solidFill>
                  <a:srgbClr val="000000"/>
                </a:solidFill>
                <a:latin typeface="Bungee"/>
                <a:ea typeface="Bungee"/>
                <a:cs typeface="Bungee"/>
                <a:sym typeface="Bungee"/>
              </a:rPr>
              <a:t>bảo mật an toàn</a:t>
            </a:r>
          </a:p>
        </p:txBody>
      </p:sp>
      <p:grpSp>
        <p:nvGrpSpPr>
          <p:cNvPr name="Group 16" id="16"/>
          <p:cNvGrpSpPr/>
          <p:nvPr/>
        </p:nvGrpSpPr>
        <p:grpSpPr>
          <a:xfrm rot="-10800000">
            <a:off x="15519146" y="7700551"/>
            <a:ext cx="3480308" cy="3013963"/>
            <a:chOff x="0" y="0"/>
            <a:chExt cx="3619627" cy="31346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461248"/>
            <a:ext cx="317826" cy="197052"/>
          </a:xfrm>
          <a:custGeom>
            <a:avLst/>
            <a:gdLst/>
            <a:ahLst/>
            <a:cxnLst/>
            <a:rect r="r" b="b" t="t" l="l"/>
            <a:pathLst>
              <a:path h="197052" w="317826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73022" y="0"/>
            <a:ext cx="9129156" cy="10287000"/>
          </a:xfrm>
          <a:custGeom>
            <a:avLst/>
            <a:gdLst/>
            <a:ahLst/>
            <a:cxnLst/>
            <a:rect r="r" b="b" t="t" l="l"/>
            <a:pathLst>
              <a:path h="10287000" w="9129156">
                <a:moveTo>
                  <a:pt x="0" y="0"/>
                </a:moveTo>
                <a:lnTo>
                  <a:pt x="9129156" y="0"/>
                </a:lnTo>
                <a:lnTo>
                  <a:pt x="912915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46526" y="2449206"/>
            <a:ext cx="5959648" cy="5967471"/>
          </a:xfrm>
          <a:custGeom>
            <a:avLst/>
            <a:gdLst/>
            <a:ahLst/>
            <a:cxnLst/>
            <a:rect r="r" b="b" t="t" l="l"/>
            <a:pathLst>
              <a:path h="5967471" w="5959648">
                <a:moveTo>
                  <a:pt x="0" y="0"/>
                </a:moveTo>
                <a:lnTo>
                  <a:pt x="5959648" y="0"/>
                </a:lnTo>
                <a:lnTo>
                  <a:pt x="5959648" y="5967471"/>
                </a:lnTo>
                <a:lnTo>
                  <a:pt x="0" y="59674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6526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1484" y="263279"/>
            <a:ext cx="8786614" cy="1317426"/>
            <a:chOff x="0" y="0"/>
            <a:chExt cx="11715485" cy="175656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688595"/>
              <a:ext cx="11715485" cy="10679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83"/>
                </a:lnSpc>
              </a:pPr>
              <a:r>
                <a:rPr lang="en-US" sz="4819">
                  <a:solidFill>
                    <a:srgbClr val="1E3256"/>
                  </a:solidFill>
                  <a:latin typeface="Bungee"/>
                  <a:ea typeface="Bungee"/>
                  <a:cs typeface="Bungee"/>
                  <a:sym typeface="Bungee"/>
                </a:rPr>
                <a:t>III. Use Case diagram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0"/>
              <a:ext cx="11715485" cy="3825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271"/>
                </a:lnSpc>
              </a:pPr>
              <a:r>
                <a:rPr lang="en-US" sz="1893" spc="141">
                  <a:solidFill>
                    <a:srgbClr val="1E3256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ADMIN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43367" y="7612273"/>
            <a:ext cx="10181502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9"/>
              </a:lnSpc>
            </a:pPr>
            <a:r>
              <a:rPr lang="en-US" sz="2399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Đăng nhập dễ dàng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461248"/>
            <a:ext cx="317826" cy="197052"/>
          </a:xfrm>
          <a:custGeom>
            <a:avLst/>
            <a:gdLst/>
            <a:ahLst/>
            <a:cxnLst/>
            <a:rect r="r" b="b" t="t" l="l"/>
            <a:pathLst>
              <a:path h="197052" w="317826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248139" y="1794121"/>
            <a:ext cx="12776896" cy="8093238"/>
          </a:xfrm>
          <a:custGeom>
            <a:avLst/>
            <a:gdLst/>
            <a:ahLst/>
            <a:cxnLst/>
            <a:rect r="r" b="b" t="t" l="l"/>
            <a:pathLst>
              <a:path h="8093238" w="12776896">
                <a:moveTo>
                  <a:pt x="0" y="0"/>
                </a:moveTo>
                <a:lnTo>
                  <a:pt x="12776896" y="0"/>
                </a:lnTo>
                <a:lnTo>
                  <a:pt x="12776896" y="8093239"/>
                </a:lnTo>
                <a:lnTo>
                  <a:pt x="0" y="80932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34" t="0" r="-3048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1484" y="263279"/>
            <a:ext cx="8772388" cy="1530843"/>
            <a:chOff x="0" y="0"/>
            <a:chExt cx="11696517" cy="204112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796523"/>
              <a:ext cx="11696517" cy="1244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>
                  <a:solidFill>
                    <a:srgbClr val="1E3256"/>
                  </a:solidFill>
                  <a:latin typeface="Bungee"/>
                  <a:ea typeface="Bungee"/>
                  <a:cs typeface="Bungee"/>
                  <a:sym typeface="Bungee"/>
                </a:rPr>
                <a:t>Iv. Use Case diagram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0"/>
              <a:ext cx="11696517" cy="444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639"/>
                </a:lnSpc>
              </a:pPr>
              <a:r>
                <a:rPr lang="en-US" sz="2199" spc="164">
                  <a:solidFill>
                    <a:srgbClr val="1E3256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USER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43367" y="7612273"/>
            <a:ext cx="10181502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9"/>
              </a:lnSpc>
            </a:pPr>
            <a:r>
              <a:rPr lang="en-US" sz="2399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Đăng nhập dễ dàng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461248"/>
            <a:ext cx="317826" cy="197052"/>
          </a:xfrm>
          <a:custGeom>
            <a:avLst/>
            <a:gdLst/>
            <a:ahLst/>
            <a:cxnLst/>
            <a:rect r="r" b="b" t="t" l="l"/>
            <a:pathLst>
              <a:path h="197052" w="317826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50083" y="3246739"/>
            <a:ext cx="13587833" cy="4891620"/>
          </a:xfrm>
          <a:custGeom>
            <a:avLst/>
            <a:gdLst/>
            <a:ahLst/>
            <a:cxnLst/>
            <a:rect r="r" b="b" t="t" l="l"/>
            <a:pathLst>
              <a:path h="4891620" w="13587833">
                <a:moveTo>
                  <a:pt x="0" y="0"/>
                </a:moveTo>
                <a:lnTo>
                  <a:pt x="13587834" y="0"/>
                </a:lnTo>
                <a:lnTo>
                  <a:pt x="13587834" y="4891620"/>
                </a:lnTo>
                <a:lnTo>
                  <a:pt x="0" y="4891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1484" y="263279"/>
            <a:ext cx="8772388" cy="1530843"/>
            <a:chOff x="0" y="0"/>
            <a:chExt cx="11696517" cy="204112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796523"/>
              <a:ext cx="11696517" cy="1244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>
                  <a:solidFill>
                    <a:srgbClr val="1E3256"/>
                  </a:solidFill>
                  <a:latin typeface="Bungee"/>
                  <a:ea typeface="Bungee"/>
                  <a:cs typeface="Bungee"/>
                  <a:sym typeface="Bungee"/>
                </a:rPr>
                <a:t>v. Thiết kế csdl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0"/>
              <a:ext cx="11696517" cy="444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43367" y="7612273"/>
            <a:ext cx="10181502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9"/>
              </a:lnSpc>
            </a:pPr>
            <a:r>
              <a:rPr lang="en-US" sz="2399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Đăng nhập dễ dàng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DAGrISnKOJU</dc:identifier>
  <dcterms:modified xsi:type="dcterms:W3CDTF">2011-08-01T06:04:30Z</dcterms:modified>
  <cp:revision>1</cp:revision>
  <dc:title>Project_Java_Web</dc:title>
</cp:coreProperties>
</file>

<file path=docProps/thumbnail.jpeg>
</file>